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499992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十一章   功和机械能 </a:t>
            </a: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008" y="2842597"/>
            <a:ext cx="3961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11.3 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能和势能</a:t>
            </a: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Rectangle 2"/>
          <p:cNvSpPr/>
          <p:nvPr/>
        </p:nvSpPr>
        <p:spPr>
          <a:xfrm>
            <a:off x="1358503" y="654844"/>
            <a:ext cx="6642497" cy="15120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一架沿竖直方向上升的直升机，它具有</a:t>
            </a:r>
            <a:r>
              <a:rPr lang="en-US" altLang="zh-CN" sz="2100" b="1">
                <a:solidFill>
                  <a:srgbClr val="0D0D0D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100" b="1">
                <a:solidFill>
                  <a:srgbClr val="0D0D0D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。</a:t>
            </a:r>
          </a:p>
          <a:p>
            <a:pPr lvl="0" eaLnBrk="1" hangingPunct="1">
              <a:buNone/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          A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                          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．重力势能</a:t>
            </a:r>
          </a:p>
          <a:p>
            <a:pPr lvl="0" eaLnBrk="1" hangingPunct="1">
              <a:buNone/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          C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．弹性势能                  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．动能和重力势能</a:t>
            </a:r>
            <a:endParaRPr lang="en-US" altLang="zh-CN" sz="2100" b="1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1" name="Rectangle 2"/>
          <p:cNvSpPr/>
          <p:nvPr/>
        </p:nvSpPr>
        <p:spPr>
          <a:xfrm>
            <a:off x="1466850" y="2247900"/>
            <a:ext cx="6211491" cy="25931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某同学骑自行车上坡时，速度越来越慢，则车和人的（     ）。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．动能变大，重力势能变大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．动能变小，重力势能变小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．动能不变，重力势能不变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．动能变小，重力势能变大</a:t>
            </a:r>
            <a:endParaRPr lang="en-US" altLang="zh-CN" sz="2100" b="1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98056" y="603885"/>
            <a:ext cx="29194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1" y="2608898"/>
            <a:ext cx="29194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42220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57345"/>
          <p:cNvSpPr txBox="1"/>
          <p:nvPr/>
        </p:nvSpPr>
        <p:spPr>
          <a:xfrm>
            <a:off x="1494235" y="643176"/>
            <a:ext cx="6399609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、关于能的概念，下列说法中正确的是</a:t>
            </a: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     )</a:t>
            </a:r>
          </a:p>
        </p:txBody>
      </p:sp>
      <p:sp>
        <p:nvSpPr>
          <p:cNvPr id="90114" name="文本框 57346"/>
          <p:cNvSpPr txBox="1"/>
          <p:nvPr/>
        </p:nvSpPr>
        <p:spPr>
          <a:xfrm>
            <a:off x="1494235" y="1639491"/>
            <a:ext cx="507682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、势能相等的物体一定在同一高度</a:t>
            </a:r>
          </a:p>
        </p:txBody>
      </p:sp>
      <p:sp>
        <p:nvSpPr>
          <p:cNvPr id="90115" name="文本框 57347"/>
          <p:cNvSpPr txBox="1"/>
          <p:nvPr/>
        </p:nvSpPr>
        <p:spPr>
          <a:xfrm>
            <a:off x="1494235" y="2182416"/>
            <a:ext cx="626506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r>
              <a:rPr lang="zh-CN" altLang="en-US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、悬挂着的物体因为没有做功，所以没有能</a:t>
            </a:r>
          </a:p>
        </p:txBody>
      </p:sp>
      <p:sp>
        <p:nvSpPr>
          <p:cNvPr id="90116" name="文本框 57348"/>
          <p:cNvSpPr txBox="1"/>
          <p:nvPr/>
        </p:nvSpPr>
        <p:spPr>
          <a:xfrm>
            <a:off x="1494235" y="2668191"/>
            <a:ext cx="6291263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、在空中飞行的子弹，具有做功的本领，所以具有能</a:t>
            </a:r>
          </a:p>
        </p:txBody>
      </p:sp>
      <p:sp>
        <p:nvSpPr>
          <p:cNvPr id="90117" name="文本框 57349"/>
          <p:cNvSpPr txBox="1"/>
          <p:nvPr/>
        </p:nvSpPr>
        <p:spPr>
          <a:xfrm>
            <a:off x="1494235" y="3532585"/>
            <a:ext cx="6103144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D</a:t>
            </a:r>
            <a:r>
              <a:rPr lang="zh-CN" altLang="en-US" sz="24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、一个物体具有机械能，则这个物体一定既具有动能，又具有势能</a:t>
            </a:r>
          </a:p>
        </p:txBody>
      </p:sp>
      <p:sp>
        <p:nvSpPr>
          <p:cNvPr id="90118" name="矩形 57350"/>
          <p:cNvSpPr/>
          <p:nvPr/>
        </p:nvSpPr>
        <p:spPr>
          <a:xfrm>
            <a:off x="6933010" y="990600"/>
            <a:ext cx="13856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7048" name="文本框 57351"/>
          <p:cNvSpPr txBox="1"/>
          <p:nvPr/>
        </p:nvSpPr>
        <p:spPr>
          <a:xfrm>
            <a:off x="1882379" y="947738"/>
            <a:ext cx="48577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4598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矩形 59394"/>
          <p:cNvSpPr/>
          <p:nvPr/>
        </p:nvSpPr>
        <p:spPr>
          <a:xfrm>
            <a:off x="3924300" y="326946"/>
            <a:ext cx="3835004" cy="26536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、在研究物体的重力势能与哪些因素有关的实验中,让三个相同的木桩被从空中静止释放的铁块撞击,陷入沙坑中,如图所示,在此实验中,我们是通过观察</a:t>
            </a:r>
            <a:r>
              <a:rPr lang="zh-CN" altLang="en-US" sz="21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r>
              <a:rPr lang="zh-CN" altLang="en-US" sz="21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来比较各铁块重力势能的大小?</a:t>
            </a:r>
          </a:p>
          <a:p>
            <a:pPr eaLnBrk="0" hangingPunct="0"/>
            <a:endParaRPr lang="zh-CN" altLang="en-US" sz="21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3187" name="图片 593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21581"/>
            <a:ext cx="2645569" cy="1198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矩形 59396"/>
          <p:cNvSpPr/>
          <p:nvPr/>
        </p:nvSpPr>
        <p:spPr>
          <a:xfrm>
            <a:off x="1331119" y="2833688"/>
            <a:ext cx="5144691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两铁块质量相等，则两铁块下落高度的关系是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100" b="1" baseline="-30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1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100" b="1" baseline="-30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两铁块下落的高度相等，则两铁块质量的关系是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100" b="1" baseline="-30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1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100" b="1" baseline="-30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实验得出的结论是：物体重力势能的大小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zh-CN" altLang="en-US" sz="21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90118" name="文本框 59397"/>
          <p:cNvSpPr txBox="1"/>
          <p:nvPr/>
        </p:nvSpPr>
        <p:spPr>
          <a:xfrm>
            <a:off x="4193382" y="1876425"/>
            <a:ext cx="257666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木桩陷入沙坑的深度</a:t>
            </a:r>
          </a:p>
        </p:txBody>
      </p:sp>
      <p:sp>
        <p:nvSpPr>
          <p:cNvPr id="90119" name="文本框 59398"/>
          <p:cNvSpPr txBox="1"/>
          <p:nvPr/>
        </p:nvSpPr>
        <p:spPr>
          <a:xfrm>
            <a:off x="3061097" y="3038476"/>
            <a:ext cx="358111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</a:p>
        </p:txBody>
      </p:sp>
      <p:sp>
        <p:nvSpPr>
          <p:cNvPr id="90120" name="文本框 59399"/>
          <p:cNvSpPr txBox="1"/>
          <p:nvPr/>
        </p:nvSpPr>
        <p:spPr>
          <a:xfrm rot="-10721542" flipV="1">
            <a:off x="3493294" y="3706416"/>
            <a:ext cx="485775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</a:p>
        </p:txBody>
      </p:sp>
      <p:sp>
        <p:nvSpPr>
          <p:cNvPr id="90121" name="文本框 59400"/>
          <p:cNvSpPr txBox="1"/>
          <p:nvPr/>
        </p:nvSpPr>
        <p:spPr>
          <a:xfrm>
            <a:off x="1626394" y="4394598"/>
            <a:ext cx="416043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物体的质量和物体所在的高度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456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9" grpId="0"/>
      <p:bldP spid="90120" grpId="0"/>
      <p:bldP spid="901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5387" name="组合 15386"/>
          <p:cNvGrpSpPr/>
          <p:nvPr/>
        </p:nvGrpSpPr>
        <p:grpSpPr>
          <a:xfrm>
            <a:off x="1123950" y="1638300"/>
            <a:ext cx="5751910" cy="1866900"/>
            <a:chOff x="476" y="1684"/>
            <a:chExt cx="4831" cy="1568"/>
          </a:xfrm>
        </p:grpSpPr>
        <p:grpSp>
          <p:nvGrpSpPr>
            <p:cNvPr id="15386" name="组合 15385"/>
            <p:cNvGrpSpPr/>
            <p:nvPr/>
          </p:nvGrpSpPr>
          <p:grpSpPr>
            <a:xfrm>
              <a:off x="476" y="1697"/>
              <a:ext cx="1814" cy="1555"/>
              <a:chOff x="522" y="1697"/>
              <a:chExt cx="1768" cy="1555"/>
            </a:xfrm>
          </p:grpSpPr>
          <p:pic>
            <p:nvPicPr>
              <p:cNvPr id="15365" name="单圆角矩形 2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2" y="1697"/>
                <a:ext cx="1768" cy="15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6" name="文本框 15365"/>
              <p:cNvSpPr txBox="1"/>
              <p:nvPr/>
            </p:nvSpPr>
            <p:spPr>
              <a:xfrm>
                <a:off x="612" y="1752"/>
                <a:ext cx="1066" cy="13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r>
                  <a:rPr lang="zh-CN" altLang="en-US" sz="21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动能大小与什么因素有关？</a:t>
                </a:r>
              </a:p>
            </p:txBody>
          </p:sp>
        </p:grpSp>
        <p:sp>
          <p:nvSpPr>
            <p:cNvPr id="2" name="单圆角矩形 1"/>
            <p:cNvSpPr/>
            <p:nvPr/>
          </p:nvSpPr>
          <p:spPr>
            <a:xfrm>
              <a:off x="2356" y="1708"/>
              <a:ext cx="1202" cy="1485"/>
            </a:xfrm>
            <a:prstGeom prst="snip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l" eaLnBrk="1" hangingPunct="1"/>
              <a:r>
                <a:rPr lang="zh-CN" altLang="en-US" sz="2100" b="1" dirty="0">
                  <a:solidFill>
                    <a:schemeClr val="bg1"/>
                  </a:solidFill>
                </a:rPr>
                <a:t>重力势能大小与什么因素有关？</a:t>
              </a:r>
            </a:p>
          </p:txBody>
        </p:sp>
        <p:grpSp>
          <p:nvGrpSpPr>
            <p:cNvPr id="15385" name="组合 15384"/>
            <p:cNvGrpSpPr/>
            <p:nvPr/>
          </p:nvGrpSpPr>
          <p:grpSpPr>
            <a:xfrm>
              <a:off x="3506" y="1743"/>
              <a:ext cx="1801" cy="1506"/>
              <a:chOff x="3506" y="1743"/>
              <a:chExt cx="1801" cy="1556"/>
            </a:xfrm>
          </p:grpSpPr>
          <p:pic>
            <p:nvPicPr>
              <p:cNvPr id="15371" name="单圆角矩形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6" y="1743"/>
                <a:ext cx="1801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72" name="文本框 15371"/>
              <p:cNvSpPr txBox="1"/>
              <p:nvPr/>
            </p:nvSpPr>
            <p:spPr>
              <a:xfrm>
                <a:off x="4145" y="1808"/>
                <a:ext cx="1116" cy="1432"/>
              </a:xfrm>
              <a:prstGeom prst="round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l"/>
                <a:r>
                  <a:rPr lang="zh-CN" altLang="en-US" sz="21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弹性势能大小与什么因素有关？</a:t>
                </a:r>
              </a:p>
            </p:txBody>
          </p:sp>
        </p:grpSp>
        <p:grpSp>
          <p:nvGrpSpPr>
            <p:cNvPr id="15384" name="组合 15383"/>
            <p:cNvGrpSpPr/>
            <p:nvPr/>
          </p:nvGrpSpPr>
          <p:grpSpPr>
            <a:xfrm>
              <a:off x="1851" y="2183"/>
              <a:ext cx="388" cy="697"/>
              <a:chOff x="1851" y="2183"/>
              <a:chExt cx="388" cy="697"/>
            </a:xfrm>
          </p:grpSpPr>
          <p:pic>
            <p:nvPicPr>
              <p:cNvPr id="15374" name="燕尾形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51" y="2205"/>
                <a:ext cx="388" cy="6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75" name="文本框 15374"/>
              <p:cNvSpPr txBox="1"/>
              <p:nvPr/>
            </p:nvSpPr>
            <p:spPr>
              <a:xfrm>
                <a:off x="1890" y="2183"/>
                <a:ext cx="315" cy="5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7" name="燕尾形 6"/>
            <p:cNvSpPr/>
            <p:nvPr/>
          </p:nvSpPr>
          <p:spPr>
            <a:xfrm>
              <a:off x="3664" y="2223"/>
              <a:ext cx="315" cy="579"/>
            </a:xfrm>
            <a:prstGeom prst="chevron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1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54274"/>
          <p:cNvSpPr txBox="1"/>
          <p:nvPr/>
        </p:nvSpPr>
        <p:spPr>
          <a:xfrm>
            <a:off x="1709738" y="1564481"/>
            <a:ext cx="1241822" cy="4838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机械能</a:t>
            </a:r>
          </a:p>
        </p:txBody>
      </p:sp>
      <p:sp>
        <p:nvSpPr>
          <p:cNvPr id="83971" name="左大括号 54275"/>
          <p:cNvSpPr/>
          <p:nvPr/>
        </p:nvSpPr>
        <p:spPr>
          <a:xfrm>
            <a:off x="3006328" y="1067991"/>
            <a:ext cx="108347" cy="1512094"/>
          </a:xfrm>
          <a:prstGeom prst="leftBrace">
            <a:avLst>
              <a:gd name="adj1" fmla="val 114556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15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972" name="文本框 54276"/>
          <p:cNvSpPr txBox="1"/>
          <p:nvPr/>
        </p:nvSpPr>
        <p:spPr>
          <a:xfrm>
            <a:off x="3167063" y="970360"/>
            <a:ext cx="145851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动能</a:t>
            </a:r>
          </a:p>
        </p:txBody>
      </p:sp>
      <p:sp>
        <p:nvSpPr>
          <p:cNvPr id="83973" name="文本框 54277"/>
          <p:cNvSpPr txBox="1"/>
          <p:nvPr/>
        </p:nvSpPr>
        <p:spPr>
          <a:xfrm>
            <a:off x="3102769" y="2318148"/>
            <a:ext cx="7667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势能</a:t>
            </a:r>
          </a:p>
        </p:txBody>
      </p:sp>
      <p:sp>
        <p:nvSpPr>
          <p:cNvPr id="83974" name="左大括号 54278"/>
          <p:cNvSpPr/>
          <p:nvPr/>
        </p:nvSpPr>
        <p:spPr>
          <a:xfrm>
            <a:off x="3814762" y="2102644"/>
            <a:ext cx="120254" cy="1027510"/>
          </a:xfrm>
          <a:prstGeom prst="leftBrace">
            <a:avLst>
              <a:gd name="adj1" fmla="val 70136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15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975" name="文本框 54279"/>
          <p:cNvSpPr txBox="1"/>
          <p:nvPr/>
        </p:nvSpPr>
        <p:spPr>
          <a:xfrm>
            <a:off x="3890962" y="1940719"/>
            <a:ext cx="140493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重力势能</a:t>
            </a:r>
          </a:p>
        </p:txBody>
      </p:sp>
      <p:sp>
        <p:nvSpPr>
          <p:cNvPr id="83976" name="文本框 54280"/>
          <p:cNvSpPr txBox="1"/>
          <p:nvPr/>
        </p:nvSpPr>
        <p:spPr>
          <a:xfrm>
            <a:off x="3923110" y="2857500"/>
            <a:ext cx="145732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弹性势能</a:t>
            </a:r>
          </a:p>
        </p:txBody>
      </p:sp>
      <p:sp>
        <p:nvSpPr>
          <p:cNvPr id="83977" name="文本框 54281"/>
          <p:cNvSpPr txBox="1"/>
          <p:nvPr/>
        </p:nvSpPr>
        <p:spPr>
          <a:xfrm>
            <a:off x="5543550" y="754857"/>
            <a:ext cx="1620441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1" charset="-122"/>
              </a:rPr>
              <a:t>与速度和质量有关</a:t>
            </a:r>
          </a:p>
        </p:txBody>
      </p:sp>
      <p:grpSp>
        <p:nvGrpSpPr>
          <p:cNvPr id="83978" name="组合 54282"/>
          <p:cNvGrpSpPr/>
          <p:nvPr/>
        </p:nvGrpSpPr>
        <p:grpSpPr>
          <a:xfrm>
            <a:off x="5274469" y="1715691"/>
            <a:ext cx="2333625" cy="831057"/>
            <a:chOff x="0" y="0"/>
            <a:chExt cx="1960" cy="698"/>
          </a:xfrm>
        </p:grpSpPr>
        <p:sp>
          <p:nvSpPr>
            <p:cNvPr id="94218" name="文本框 54283"/>
            <p:cNvSpPr txBox="1"/>
            <p:nvPr/>
          </p:nvSpPr>
          <p:spPr>
            <a:xfrm>
              <a:off x="372" y="0"/>
              <a:ext cx="1588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1" charset="-122"/>
                </a:rPr>
                <a:t>与高度和质量有关</a:t>
              </a:r>
            </a:p>
          </p:txBody>
        </p:sp>
        <p:sp>
          <p:nvSpPr>
            <p:cNvPr id="94219" name="右箭头 54284"/>
            <p:cNvSpPr/>
            <p:nvPr/>
          </p:nvSpPr>
          <p:spPr>
            <a:xfrm>
              <a:off x="0" y="291"/>
              <a:ext cx="363" cy="182"/>
            </a:xfrm>
            <a:prstGeom prst="rightArrow">
              <a:avLst>
                <a:gd name="adj1" fmla="val 50000"/>
                <a:gd name="adj2" fmla="val 4961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3981" name="右箭头 54285"/>
          <p:cNvSpPr/>
          <p:nvPr/>
        </p:nvSpPr>
        <p:spPr>
          <a:xfrm>
            <a:off x="3976688" y="1100137"/>
            <a:ext cx="1458516" cy="215504"/>
          </a:xfrm>
          <a:prstGeom prst="rightArrow">
            <a:avLst>
              <a:gd name="adj1" fmla="val 50000"/>
              <a:gd name="adj2" fmla="val 1683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3982" name="组合 54286"/>
          <p:cNvGrpSpPr/>
          <p:nvPr/>
        </p:nvGrpSpPr>
        <p:grpSpPr>
          <a:xfrm>
            <a:off x="5273279" y="2697957"/>
            <a:ext cx="2268140" cy="831057"/>
            <a:chOff x="0" y="0"/>
            <a:chExt cx="1905" cy="698"/>
          </a:xfrm>
        </p:grpSpPr>
        <p:sp>
          <p:nvSpPr>
            <p:cNvPr id="94222" name="右箭头 54287"/>
            <p:cNvSpPr/>
            <p:nvPr/>
          </p:nvSpPr>
          <p:spPr>
            <a:xfrm>
              <a:off x="0" y="227"/>
              <a:ext cx="363" cy="182"/>
            </a:xfrm>
            <a:prstGeom prst="rightArrow">
              <a:avLst>
                <a:gd name="adj1" fmla="val 50000"/>
                <a:gd name="adj2" fmla="val 4961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223" name="文本框 54288"/>
            <p:cNvSpPr txBox="1"/>
            <p:nvPr/>
          </p:nvSpPr>
          <p:spPr>
            <a:xfrm>
              <a:off x="317" y="0"/>
              <a:ext cx="1588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1" charset="-122"/>
                </a:rPr>
                <a:t>与材料和形变程度有关</a:t>
              </a:r>
            </a:p>
          </p:txBody>
        </p:sp>
      </p:grpSp>
      <p:sp>
        <p:nvSpPr>
          <p:cNvPr id="83985" name="矩形 54289"/>
          <p:cNvSpPr/>
          <p:nvPr/>
        </p:nvSpPr>
        <p:spPr>
          <a:xfrm>
            <a:off x="3330179" y="744141"/>
            <a:ext cx="60337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solidFill>
                  <a:srgbClr val="1D07B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</a:t>
            </a:r>
          </a:p>
        </p:txBody>
      </p:sp>
      <p:sp>
        <p:nvSpPr>
          <p:cNvPr id="83986" name="矩形 54290"/>
          <p:cNvSpPr/>
          <p:nvPr/>
        </p:nvSpPr>
        <p:spPr>
          <a:xfrm>
            <a:off x="4086225" y="3282554"/>
            <a:ext cx="1134666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solidFill>
                  <a:srgbClr val="1D07B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弹性形变</a:t>
            </a:r>
          </a:p>
        </p:txBody>
      </p:sp>
      <p:sp>
        <p:nvSpPr>
          <p:cNvPr id="83987" name="矩形 54291"/>
          <p:cNvSpPr/>
          <p:nvPr/>
        </p:nvSpPr>
        <p:spPr>
          <a:xfrm>
            <a:off x="4194572" y="1662113"/>
            <a:ext cx="60337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solidFill>
                  <a:srgbClr val="1D07B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高度</a:t>
            </a:r>
          </a:p>
        </p:txBody>
      </p:sp>
      <p:sp>
        <p:nvSpPr>
          <p:cNvPr id="83988" name="文本框 54292"/>
          <p:cNvSpPr txBox="1"/>
          <p:nvPr/>
        </p:nvSpPr>
        <p:spPr>
          <a:xfrm>
            <a:off x="1563292" y="3498056"/>
            <a:ext cx="1534715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66FF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能量的单位 </a:t>
            </a:r>
            <a:r>
              <a:rPr lang="en-US" altLang="zh-CN" sz="3000" b="1" dirty="0">
                <a:solidFill>
                  <a:srgbClr val="FF66FF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:</a:t>
            </a:r>
          </a:p>
        </p:txBody>
      </p:sp>
      <p:sp>
        <p:nvSpPr>
          <p:cNvPr id="83989" name="文本框 54293"/>
          <p:cNvSpPr txBox="1"/>
          <p:nvPr/>
        </p:nvSpPr>
        <p:spPr>
          <a:xfrm>
            <a:off x="3330179" y="3659981"/>
            <a:ext cx="4427934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0066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焦耳</a:t>
            </a:r>
            <a:r>
              <a:rPr lang="zh-CN" altLang="en-US" sz="2400" b="1" dirty="0">
                <a:solidFill>
                  <a:srgbClr val="FF0066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 </a:t>
            </a:r>
            <a:r>
              <a:rPr lang="zh-CN" altLang="en-US" sz="2400" b="1" dirty="0">
                <a:solidFill>
                  <a:srgbClr val="FF66FF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  简称</a:t>
            </a:r>
            <a:r>
              <a:rPr lang="zh-CN" altLang="en-US" sz="3600" b="1" dirty="0">
                <a:solidFill>
                  <a:srgbClr val="FF0066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焦</a:t>
            </a:r>
            <a:r>
              <a:rPr lang="en-US" altLang="zh-CN" sz="2400" b="1" dirty="0">
                <a:solidFill>
                  <a:srgbClr val="FF66FF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,</a:t>
            </a:r>
            <a:r>
              <a:rPr lang="zh-CN" altLang="en-US" sz="2400" b="1" dirty="0">
                <a:solidFill>
                  <a:srgbClr val="FF66FF"/>
                </a:solidFill>
                <a:latin typeface="Garamond" panose="02020404030301010803" pitchFamily="2" charset="0"/>
                <a:ea typeface="隶书" panose="02010509060101010101" pitchFamily="1" charset="-122"/>
              </a:rPr>
              <a:t>符号是  </a:t>
            </a:r>
            <a:r>
              <a:rPr lang="en-US" altLang="zh-CN" sz="45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</a:p>
        </p:txBody>
      </p: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6168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20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ldLvl="0" animBg="1"/>
      <p:bldP spid="83971" grpId="0" bldLvl="0" animBg="1"/>
      <p:bldP spid="83972" grpId="0"/>
      <p:bldP spid="83973" grpId="0"/>
      <p:bldP spid="83974" grpId="0" bldLvl="0" animBg="1"/>
      <p:bldP spid="83975" grpId="0"/>
      <p:bldP spid="83976" grpId="0"/>
      <p:bldP spid="83977" grpId="0"/>
      <p:bldP spid="83985" grpId="0"/>
      <p:bldP spid="83986" grpId="0"/>
      <p:bldP spid="83987" grpId="0"/>
      <p:bldP spid="83988" grpId="0"/>
      <p:bldP spid="839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" name="末日崩塌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7781" y="760572"/>
            <a:ext cx="6858000" cy="362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23015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794861" y="1602582"/>
            <a:ext cx="8115300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616744">
              <a:lnSpc>
                <a:spcPct val="150000"/>
              </a:lnSpc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知道能量、动能、重力势能、弹性势能的概念；</a:t>
            </a:r>
          </a:p>
          <a:p>
            <a:pPr indent="616744">
              <a:lnSpc>
                <a:spcPct val="150000"/>
              </a:lnSpc>
            </a:pP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16744">
              <a:lnSpc>
                <a:spcPct val="150000"/>
              </a:lnSpc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知道影响动能、重力势能大小的因素。</a:t>
            </a:r>
          </a:p>
        </p:txBody>
      </p:sp>
    </p:spTree>
    <p:extLst>
      <p:ext uri="{BB962C8B-B14F-4D97-AF65-F5344CB8AC3E}">
        <p14:creationId xmlns:p14="http://schemas.microsoft.com/office/powerpoint/2010/main" val="1811771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161" y="1187767"/>
            <a:ext cx="3410426" cy="31746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2462" y="1286351"/>
            <a:ext cx="3756184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    </a:t>
            </a:r>
            <a:r>
              <a:rPr lang="zh-CN" altLang="en-US" sz="2100"/>
              <a:t>湍急的水流能推动水车，拉开的弹弓能将弹丸射出，流水、弹弓都做了功。物体能够对外做功，我们就说这个物体具有能量，简称能。能的单位与功的单位相同，也是焦耳。</a:t>
            </a:r>
          </a:p>
          <a:p>
            <a:r>
              <a:rPr lang="zh-CN" altLang="en-US" sz="2100"/>
              <a:t>    一个物体能够做的功越多，表示这个物体的能量就越大。</a:t>
            </a:r>
          </a:p>
        </p:txBody>
      </p:sp>
    </p:spTree>
    <p:extLst>
      <p:ext uri="{BB962C8B-B14F-4D97-AF65-F5344CB8AC3E}">
        <p14:creationId xmlns:p14="http://schemas.microsoft.com/office/powerpoint/2010/main" val="319486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2016" y="730091"/>
            <a:ext cx="4485799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/>
              <a:t>阅读教材</a:t>
            </a:r>
            <a:r>
              <a:rPr lang="en-US" altLang="zh-CN" sz="2400" b="1"/>
              <a:t>p67--P68,</a:t>
            </a:r>
            <a:r>
              <a:rPr lang="zh-CN" altLang="zh-CN" sz="2400" b="1"/>
              <a:t>完成问题：</a:t>
            </a:r>
          </a:p>
          <a:p>
            <a:endParaRPr lang="zh-CN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动能的概念以及影响因素？</a:t>
            </a:r>
          </a:p>
          <a:p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3462" y="2438876"/>
            <a:ext cx="5394747" cy="11772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动        能：物体由于运动而具有的能。</a:t>
            </a:r>
          </a:p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影响因素：质量和速度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501766" y="436245"/>
            <a:ext cx="2038826" cy="2990374"/>
            <a:chOff x="10336" y="1310"/>
            <a:chExt cx="4281" cy="6279"/>
          </a:xfrm>
        </p:grpSpPr>
        <p:pic>
          <p:nvPicPr>
            <p:cNvPr id="3085" name="图片 3084" descr="142107394660604d4962db2ee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36" y="1310"/>
              <a:ext cx="4281" cy="33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12" name="图片 74755" descr="110928101646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7" y="4567"/>
              <a:ext cx="4280" cy="30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528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6291" y="730091"/>
            <a:ext cx="6304121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>
                <a:sym typeface="+mn-ea"/>
              </a:rPr>
              <a:t>阅读教材</a:t>
            </a:r>
            <a:r>
              <a:rPr lang="en-US" altLang="zh-CN" sz="2400" b="1">
                <a:sym typeface="+mn-ea"/>
              </a:rPr>
              <a:t>p69,</a:t>
            </a:r>
            <a:r>
              <a:rPr lang="zh-CN" altLang="zh-CN" sz="2400" b="1">
                <a:sym typeface="+mn-ea"/>
              </a:rPr>
              <a:t>完成问题：</a:t>
            </a:r>
          </a:p>
          <a:p>
            <a:pPr algn="l"/>
            <a:endParaRPr lang="zh-CN" altLang="zh-CN" sz="2400" b="1">
              <a:sym typeface="+mn-ea"/>
            </a:endParaRPr>
          </a:p>
          <a:p>
            <a:pPr algn="l"/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重力势能的概念以及影响因素？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6290" y="2497456"/>
            <a:ext cx="5014834" cy="12326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重力势能：物体由于被举高而具有的能量</a:t>
            </a:r>
          </a:p>
          <a:p>
            <a:pPr algn="l">
              <a:lnSpc>
                <a:spcPct val="120000"/>
              </a:lnSpc>
            </a:pP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</a:rPr>
              <a:t>影响因素：质量和高度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170" y="747237"/>
            <a:ext cx="1965960" cy="31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0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4861" y="730091"/>
            <a:ext cx="6773228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>
                <a:sym typeface="+mn-ea"/>
              </a:rPr>
              <a:t>阅读教材</a:t>
            </a:r>
            <a:r>
              <a:rPr lang="en-US" altLang="zh-CN" sz="2400" b="1">
                <a:sym typeface="+mn-ea"/>
              </a:rPr>
              <a:t>p69,</a:t>
            </a:r>
            <a:r>
              <a:rPr lang="zh-CN" altLang="zh-CN" sz="2400" b="1">
                <a:sym typeface="+mn-ea"/>
              </a:rPr>
              <a:t>完成问题：</a:t>
            </a:r>
          </a:p>
          <a:p>
            <a:pPr algn="l"/>
            <a:endParaRPr lang="zh-CN" altLang="zh-CN" sz="2400" b="1">
              <a:sym typeface="+mn-ea"/>
            </a:endParaRPr>
          </a:p>
          <a:p>
            <a:pPr algn="l"/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弹性势能的概念以及影响因素？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70610" y="2529841"/>
            <a:ext cx="5849779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弹性势能：物体由于弹性形变而具有的能量</a:t>
            </a:r>
          </a:p>
          <a:p>
            <a:pPr algn="l">
              <a:lnSpc>
                <a:spcPct val="120000"/>
              </a:lnSpc>
            </a:pP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影响因素：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弹性形变程度</a:t>
            </a:r>
          </a:p>
        </p:txBody>
      </p:sp>
    </p:spTree>
    <p:extLst>
      <p:ext uri="{BB962C8B-B14F-4D97-AF65-F5344CB8AC3E}">
        <p14:creationId xmlns:p14="http://schemas.microsoft.com/office/powerpoint/2010/main" val="22936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722835" y="1879521"/>
            <a:ext cx="3348038" cy="84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dirty="0">
                <a:solidFill>
                  <a:srgbClr val="001761"/>
                </a:solidFill>
                <a:latin typeface="Times New Roman" panose="02020603050405020304" pitchFamily="18" charset="0"/>
              </a:rPr>
              <a:t>动能大小可能与速度有关</a:t>
            </a:r>
          </a:p>
          <a:p>
            <a:pPr algn="l">
              <a:lnSpc>
                <a:spcPct val="120000"/>
              </a:lnSpc>
            </a:pPr>
            <a:r>
              <a:rPr lang="zh-CN" altLang="en-US" sz="2100" b="1" dirty="0">
                <a:solidFill>
                  <a:srgbClr val="001761"/>
                </a:solidFill>
                <a:latin typeface="Times New Roman" panose="02020603050405020304" pitchFamily="18" charset="0"/>
              </a:rPr>
              <a:t>动能大小可能与质量有关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1206104" y="729854"/>
            <a:ext cx="604837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1761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1761"/>
                </a:solidFill>
                <a:latin typeface="Times New Roman" panose="02020603050405020304" pitchFamily="18" charset="0"/>
              </a:rPr>
              <a:t>探究：物体动能的大小跟那些因素有关</a:t>
            </a:r>
          </a:p>
        </p:txBody>
      </p:sp>
      <p:grpSp>
        <p:nvGrpSpPr>
          <p:cNvPr id="10255" name="组合 10254"/>
          <p:cNvGrpSpPr/>
          <p:nvPr/>
        </p:nvGrpSpPr>
        <p:grpSpPr>
          <a:xfrm>
            <a:off x="1494235" y="2874169"/>
            <a:ext cx="1856184" cy="534591"/>
            <a:chOff x="357" y="1026"/>
            <a:chExt cx="1559" cy="449"/>
          </a:xfrm>
        </p:grpSpPr>
        <p:pic>
          <p:nvPicPr>
            <p:cNvPr id="10256" name="TextBox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57" y="1026"/>
              <a:ext cx="1559" cy="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7" name="文本框 10256"/>
            <p:cNvSpPr txBox="1"/>
            <p:nvPr/>
          </p:nvSpPr>
          <p:spPr>
            <a:xfrm>
              <a:off x="527" y="1083"/>
              <a:ext cx="130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100" b="1" dirty="0">
                  <a:solidFill>
                    <a:srgbClr val="FFFFFF"/>
                  </a:solidFill>
                  <a:latin typeface="Calibri" panose="020F0502020204030204" charset="0"/>
                </a:rPr>
                <a:t>实验</a:t>
              </a:r>
              <a:r>
                <a: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·</a:t>
              </a:r>
              <a:r>
                <a:rPr lang="zh-CN" altLang="en-US" sz="21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观察</a:t>
              </a:r>
            </a:p>
          </p:txBody>
        </p:sp>
      </p:grpSp>
      <p:pic>
        <p:nvPicPr>
          <p:cNvPr id="10260" name="图片 10259" descr="探究动能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3412332"/>
            <a:ext cx="5058966" cy="15894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61" name="组合 10260"/>
          <p:cNvGrpSpPr/>
          <p:nvPr/>
        </p:nvGrpSpPr>
        <p:grpSpPr>
          <a:xfrm>
            <a:off x="1520429" y="1194198"/>
            <a:ext cx="1856184" cy="534590"/>
            <a:chOff x="357" y="1026"/>
            <a:chExt cx="1559" cy="449"/>
          </a:xfrm>
        </p:grpSpPr>
        <p:pic>
          <p:nvPicPr>
            <p:cNvPr id="10262" name="TextBox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57" y="1026"/>
              <a:ext cx="1559" cy="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3" name="文本框 10262"/>
            <p:cNvSpPr txBox="1"/>
            <p:nvPr/>
          </p:nvSpPr>
          <p:spPr>
            <a:xfrm>
              <a:off x="527" y="1083"/>
              <a:ext cx="130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1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猜想与假设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8592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9635" name="图片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898" y="474584"/>
            <a:ext cx="2621756" cy="29610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3" name="文本框 11284"/>
          <p:cNvSpPr txBox="1"/>
          <p:nvPr/>
        </p:nvSpPr>
        <p:spPr>
          <a:xfrm>
            <a:off x="903447" y="1297305"/>
            <a:ext cx="3393281" cy="13277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2.</a:t>
            </a: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为什么</a:t>
            </a:r>
            <a:r>
              <a:rPr lang="zh-CN" altLang="en-US" sz="21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要对机动车行驶速度进行限制？不同车型的限制速度为什么不一样？</a:t>
            </a:r>
          </a:p>
        </p:txBody>
      </p:sp>
      <p:sp>
        <p:nvSpPr>
          <p:cNvPr id="64515" name="文本框 11285"/>
          <p:cNvSpPr txBox="1"/>
          <p:nvPr/>
        </p:nvSpPr>
        <p:spPr>
          <a:xfrm>
            <a:off x="796291" y="3435430"/>
            <a:ext cx="6385322" cy="13977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答：因为质量一定时，车的速度越大，动能也越大，越不容易刹车，所以要对车的速度加以限制，以免发生交通事故。</a:t>
            </a:r>
          </a:p>
          <a:p>
            <a:pPr defTabSz="685800">
              <a:lnSpc>
                <a:spcPct val="120000"/>
              </a:lnSpc>
            </a:pP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速度一定时，</a:t>
            </a: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质量越大，动能也越大，破坏性越强，所以大型客车限制速度比小型客车更小。</a:t>
            </a:r>
          </a:p>
        </p:txBody>
      </p:sp>
    </p:spTree>
    <p:extLst>
      <p:ext uri="{BB962C8B-B14F-4D97-AF65-F5344CB8AC3E}">
        <p14:creationId xmlns:p14="http://schemas.microsoft.com/office/powerpoint/2010/main" val="24091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1084</Words>
  <Application>Microsoft Office PowerPoint</Application>
  <PresentationFormat>全屏显示(16:9)</PresentationFormat>
  <Paragraphs>102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14</cp:revision>
  <dcterms:created xsi:type="dcterms:W3CDTF">2020-02-27T12:41:50Z</dcterms:created>
  <dcterms:modified xsi:type="dcterms:W3CDTF">2020-04-30T07:56:01Z</dcterms:modified>
</cp:coreProperties>
</file>